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66" r:id="rId2"/>
  </p:sldIdLst>
  <p:sldSz cx="9601200" cy="12801600" type="A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009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gM9rSk+kDLmezKmfQN3dEhwltL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9"/>
  </p:normalViewPr>
  <p:slideViewPr>
    <p:cSldViewPr snapToGrid="0">
      <p:cViewPr varScale="1">
        <p:scale>
          <a:sx n="56" d="100"/>
          <a:sy n="56" d="100"/>
        </p:scale>
        <p:origin x="3042" y="90"/>
      </p:cViewPr>
      <p:guideLst>
        <p:guide orient="horz" pos="4009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271713" y="1143000"/>
            <a:ext cx="23145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" name="Google Shape;6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18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twitter.com/univbordeaux" TargetMode="External"/><Relationship Id="rId7" Type="http://schemas.openxmlformats.org/officeDocument/2006/relationships/hyperlink" Target="https://www.instagram.com/universitedebordeaux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hyperlink" Target="https://www.facebook.com/univbordeaux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www.u-bordeaux.fr/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twitter.com/univbordeaux" TargetMode="External"/><Relationship Id="rId7" Type="http://schemas.openxmlformats.org/officeDocument/2006/relationships/hyperlink" Target="https://www.instagram.com/universitedebordeaux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hyperlink" Target="https://www.facebook.com/univbordeaux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www.u-bordeaux.fr/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BX Diapositive de titre">
  <p:cSld name="UBX Diapositive de titr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 txBox="1">
            <a:spLocks noGrp="1"/>
          </p:cNvSpPr>
          <p:nvPr>
            <p:ph type="body" idx="1"/>
          </p:nvPr>
        </p:nvSpPr>
        <p:spPr>
          <a:xfrm>
            <a:off x="970123" y="3656606"/>
            <a:ext cx="8281942" cy="2029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/>
            </a:lvl3pPr>
            <a:lvl4pPr marL="1828800" lvl="3" indent="-325755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Char char="◆"/>
              <a:defRPr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title"/>
          </p:nvPr>
        </p:nvSpPr>
        <p:spPr>
          <a:xfrm>
            <a:off x="970123" y="1523585"/>
            <a:ext cx="8281942" cy="155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925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>
            <a:spLocks noGrp="1"/>
          </p:cNvSpPr>
          <p:nvPr>
            <p:ph type="pic" idx="2"/>
          </p:nvPr>
        </p:nvSpPr>
        <p:spPr>
          <a:xfrm>
            <a:off x="0" y="5941983"/>
            <a:ext cx="9604220" cy="83242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sposition base + logo UBX grand">
  <p:cSld name="1_Disposition base + logo UBX grand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2"/>
          <p:cNvSpPr>
            <a:spLocks noGrp="1"/>
          </p:cNvSpPr>
          <p:nvPr>
            <p:ph type="pic" idx="2"/>
          </p:nvPr>
        </p:nvSpPr>
        <p:spPr>
          <a:xfrm>
            <a:off x="0" y="6154227"/>
            <a:ext cx="9601200" cy="832427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12"/>
          <p:cNvSpPr/>
          <p:nvPr/>
        </p:nvSpPr>
        <p:spPr>
          <a:xfrm>
            <a:off x="0" y="8379721"/>
            <a:ext cx="9604220" cy="3498550"/>
          </a:xfrm>
          <a:custGeom>
            <a:avLst/>
            <a:gdLst/>
            <a:ahLst/>
            <a:cxnLst/>
            <a:rect l="l" t="t" r="r" b="b"/>
            <a:pathLst>
              <a:path w="9969757" h="4057146" extrusionOk="0">
                <a:moveTo>
                  <a:pt x="3441" y="6"/>
                </a:moveTo>
                <a:cubicBezTo>
                  <a:pt x="-2752" y="-2200"/>
                  <a:pt x="6645496" y="607919"/>
                  <a:pt x="9966524" y="911875"/>
                </a:cubicBezTo>
                <a:cubicBezTo>
                  <a:pt x="9965496" y="1667426"/>
                  <a:pt x="9968139" y="2045201"/>
                  <a:pt x="9969755" y="3178528"/>
                </a:cubicBezTo>
                <a:cubicBezTo>
                  <a:pt x="9975041" y="3196169"/>
                  <a:pt x="-692" y="4057965"/>
                  <a:pt x="3789" y="4057146"/>
                </a:cubicBezTo>
                <a:cubicBezTo>
                  <a:pt x="-2403" y="2479317"/>
                  <a:pt x="114" y="-1128"/>
                  <a:pt x="3441" y="6"/>
                </a:cubicBezTo>
                <a:close/>
              </a:path>
            </a:pathLst>
          </a:custGeom>
          <a:solidFill>
            <a:srgbClr val="009DE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24"/>
              <a:buFont typeface="Arial"/>
              <a:buNone/>
            </a:pPr>
            <a:endParaRPr sz="1524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" name="Google Shape;25;p12" descr="/Users/sdubroca/Desktop/2020_03_16_teletravail bureau/2020_02_14_Template-AFF-A3_BVE/sources pour transmettre vers le PPT/blocs logo UBX/PPT-AFFA3-LogoUBX80mm BandeauBLC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750947"/>
            <a:ext cx="9601200" cy="304841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970124" y="3366677"/>
            <a:ext cx="8092395" cy="2704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/>
            </a:lvl3pPr>
            <a:lvl4pPr marL="1828800" lvl="3" indent="-325755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Char char="◆"/>
              <a:defRPr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970124" y="1523586"/>
            <a:ext cx="8092395" cy="155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9DE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12"/>
          <p:cNvGrpSpPr/>
          <p:nvPr/>
        </p:nvGrpSpPr>
        <p:grpSpPr>
          <a:xfrm>
            <a:off x="970124" y="10365756"/>
            <a:ext cx="6337879" cy="307013"/>
            <a:chOff x="1800000" y="12243703"/>
            <a:chExt cx="7055711" cy="362712"/>
          </a:xfrm>
        </p:grpSpPr>
        <p:grpSp>
          <p:nvGrpSpPr>
            <p:cNvPr id="29" name="Google Shape;29;p12"/>
            <p:cNvGrpSpPr/>
            <p:nvPr/>
          </p:nvGrpSpPr>
          <p:grpSpPr>
            <a:xfrm>
              <a:off x="1800000" y="12243703"/>
              <a:ext cx="2133583" cy="362712"/>
              <a:chOff x="1800000" y="12240000"/>
              <a:chExt cx="2133583" cy="362712"/>
            </a:xfrm>
          </p:grpSpPr>
          <p:sp>
            <p:nvSpPr>
              <p:cNvPr id="30" name="Google Shape;30;p12"/>
              <p:cNvSpPr txBox="1"/>
              <p:nvPr/>
            </p:nvSpPr>
            <p:spPr>
              <a:xfrm>
                <a:off x="2160000" y="12240000"/>
                <a:ext cx="1773583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@univbordeaux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1" name="Google Shape;31;p12" descr="/Volumes/espaceSERVICE$/PCVI/_Commun_DirectionCommunication/00 RESSOURCES/PICTOTHEQUE/_Reseaux_Sociaux/RS_Losange_10x10/Pictos_RS_10x10_twitter02_blc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800000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2" name="Google Shape;32;p12"/>
            <p:cNvGrpSpPr/>
            <p:nvPr/>
          </p:nvGrpSpPr>
          <p:grpSpPr>
            <a:xfrm>
              <a:off x="4120223" y="12243703"/>
              <a:ext cx="1982667" cy="362712"/>
              <a:chOff x="4120223" y="12240000"/>
              <a:chExt cx="1982667" cy="362712"/>
            </a:xfrm>
          </p:grpSpPr>
          <p:sp>
            <p:nvSpPr>
              <p:cNvPr id="33" name="Google Shape;33;p12"/>
              <p:cNvSpPr txBox="1"/>
              <p:nvPr/>
            </p:nvSpPr>
            <p:spPr>
              <a:xfrm>
                <a:off x="4480224" y="12240000"/>
                <a:ext cx="1622666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univbordeaux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4" name="Google Shape;34;p12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4120223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" name="Google Shape;35;p12"/>
            <p:cNvGrpSpPr/>
            <p:nvPr/>
          </p:nvGrpSpPr>
          <p:grpSpPr>
            <a:xfrm>
              <a:off x="6184168" y="12243703"/>
              <a:ext cx="2671543" cy="362712"/>
              <a:chOff x="6424439" y="12240000"/>
              <a:chExt cx="2671543" cy="362712"/>
            </a:xfrm>
          </p:grpSpPr>
          <p:sp>
            <p:nvSpPr>
              <p:cNvPr id="36" name="Google Shape;36;p12"/>
              <p:cNvSpPr txBox="1"/>
              <p:nvPr/>
            </p:nvSpPr>
            <p:spPr>
              <a:xfrm>
                <a:off x="6784439" y="12240000"/>
                <a:ext cx="2311543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universitedebordeaux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7" name="Google Shape;37;p12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6424439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8" name="Google Shape;38;p12"/>
          <p:cNvGrpSpPr/>
          <p:nvPr/>
        </p:nvGrpSpPr>
        <p:grpSpPr>
          <a:xfrm>
            <a:off x="646749" y="9483774"/>
            <a:ext cx="2227376" cy="821039"/>
            <a:chOff x="720000" y="11389462"/>
            <a:chExt cx="2479649" cy="969995"/>
          </a:xfrm>
        </p:grpSpPr>
        <p:sp>
          <p:nvSpPr>
            <p:cNvPr id="39" name="Google Shape;39;p12"/>
            <p:cNvSpPr txBox="1"/>
            <p:nvPr/>
          </p:nvSpPr>
          <p:spPr>
            <a:xfrm>
              <a:off x="1079999" y="11591450"/>
              <a:ext cx="2119650" cy="768007"/>
            </a:xfrm>
            <a:prstGeom prst="rect">
              <a:avLst/>
            </a:prstGeom>
            <a:solidFill>
              <a:srgbClr val="443A31"/>
            </a:solidFill>
            <a:ln>
              <a:noFill/>
            </a:ln>
          </p:spPr>
          <p:txBody>
            <a:bodyPr spcFirstLastPara="1" wrap="square" lIns="180000" tIns="252000" rIns="180000" bIns="1080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2"/>
                <a:buFont typeface="Arial"/>
                <a:buNone/>
              </a:pPr>
              <a:r>
                <a:rPr lang="fr-FR" sz="1862" b="1" i="0" u="sng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u-bordeaux.fr</a:t>
              </a:r>
              <a:endParaRPr sz="1862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2"/>
            <p:cNvSpPr txBox="1"/>
            <p:nvPr/>
          </p:nvSpPr>
          <p:spPr>
            <a:xfrm>
              <a:off x="720000" y="11389462"/>
              <a:ext cx="1459250" cy="3936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72000" tIns="36000" rIns="72000" bIns="360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93"/>
                <a:buFont typeface="Arial"/>
                <a:buNone/>
              </a:pPr>
              <a:r>
                <a:rPr lang="fr-FR" sz="1693" b="1" i="0" u="none" strike="noStrike" cap="none">
                  <a:solidFill>
                    <a:srgbClr val="009DE0"/>
                  </a:solidFill>
                  <a:latin typeface="Arial"/>
                  <a:ea typeface="Arial"/>
                  <a:cs typeface="Arial"/>
                  <a:sym typeface="Arial"/>
                </a:rPr>
                <a:t>En savoir +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12"/>
          <p:cNvSpPr/>
          <p:nvPr/>
        </p:nvSpPr>
        <p:spPr>
          <a:xfrm>
            <a:off x="646749" y="9031963"/>
            <a:ext cx="4008277" cy="26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3"/>
              <a:buFont typeface="Arial"/>
              <a:buNone/>
            </a:pPr>
            <a:r>
              <a:rPr lang="fr-FR" sz="169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Contact : </a:t>
            </a:r>
            <a:r>
              <a:rPr lang="fr-FR" sz="169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prenom.nom@u-bordeaux.fr</a:t>
            </a:r>
            <a:endParaRPr sz="169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sposition base + logo UBX reduit">
  <p:cSld name="2_Disposition base + logo UBX redui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970124" y="1523586"/>
            <a:ext cx="7949803" cy="155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9DE0"/>
              </a:buClr>
              <a:buSzPts val="5925"/>
              <a:buFont typeface="Arial"/>
              <a:buNone/>
              <a:defRPr>
                <a:solidFill>
                  <a:srgbClr val="009DE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/>
          <p:nvPr/>
        </p:nvSpPr>
        <p:spPr>
          <a:xfrm>
            <a:off x="0" y="8379721"/>
            <a:ext cx="9604220" cy="3498550"/>
          </a:xfrm>
          <a:custGeom>
            <a:avLst/>
            <a:gdLst/>
            <a:ahLst/>
            <a:cxnLst/>
            <a:rect l="l" t="t" r="r" b="b"/>
            <a:pathLst>
              <a:path w="9969757" h="4057146" extrusionOk="0">
                <a:moveTo>
                  <a:pt x="3441" y="6"/>
                </a:moveTo>
                <a:cubicBezTo>
                  <a:pt x="-2752" y="-2200"/>
                  <a:pt x="6645496" y="607919"/>
                  <a:pt x="9966524" y="911875"/>
                </a:cubicBezTo>
                <a:cubicBezTo>
                  <a:pt x="9965496" y="1667426"/>
                  <a:pt x="9968139" y="2045201"/>
                  <a:pt x="9969755" y="3178528"/>
                </a:cubicBezTo>
                <a:cubicBezTo>
                  <a:pt x="9975041" y="3196169"/>
                  <a:pt x="-692" y="4057965"/>
                  <a:pt x="3789" y="4057146"/>
                </a:cubicBezTo>
                <a:cubicBezTo>
                  <a:pt x="-2403" y="2479317"/>
                  <a:pt x="114" y="-1128"/>
                  <a:pt x="3441" y="6"/>
                </a:cubicBezTo>
                <a:close/>
              </a:path>
            </a:pathLst>
          </a:custGeom>
          <a:solidFill>
            <a:srgbClr val="009DE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24"/>
              <a:buFont typeface="Arial"/>
              <a:buNone/>
            </a:pPr>
            <a:endParaRPr sz="1524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1"/>
          </p:nvPr>
        </p:nvSpPr>
        <p:spPr>
          <a:xfrm>
            <a:off x="970124" y="3426794"/>
            <a:ext cx="7949803" cy="2704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/>
            </a:lvl3pPr>
            <a:lvl4pPr marL="1828800" lvl="3" indent="-325755" algn="l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530"/>
              <a:buChar char="◆"/>
              <a:defRPr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13" descr="/Users/sdubroca/Desktop/2020_03_16_teletravail bureau/2020_02_14_Template-AFF-A3_BVE/sources pour transmettre vers le PPT/blocs logo UBX/2020_04_BandeauBlc-logoUBX-64m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0665099"/>
            <a:ext cx="9604220" cy="21329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" name="Google Shape;47;p13"/>
          <p:cNvGrpSpPr/>
          <p:nvPr/>
        </p:nvGrpSpPr>
        <p:grpSpPr>
          <a:xfrm>
            <a:off x="970124" y="10365756"/>
            <a:ext cx="6337879" cy="307013"/>
            <a:chOff x="1800000" y="12243703"/>
            <a:chExt cx="7055711" cy="362712"/>
          </a:xfrm>
        </p:grpSpPr>
        <p:grpSp>
          <p:nvGrpSpPr>
            <p:cNvPr id="48" name="Google Shape;48;p13"/>
            <p:cNvGrpSpPr/>
            <p:nvPr/>
          </p:nvGrpSpPr>
          <p:grpSpPr>
            <a:xfrm>
              <a:off x="1800000" y="12243703"/>
              <a:ext cx="2133583" cy="362712"/>
              <a:chOff x="1800000" y="12240000"/>
              <a:chExt cx="2133583" cy="362712"/>
            </a:xfrm>
          </p:grpSpPr>
          <p:sp>
            <p:nvSpPr>
              <p:cNvPr id="49" name="Google Shape;49;p13"/>
              <p:cNvSpPr txBox="1"/>
              <p:nvPr/>
            </p:nvSpPr>
            <p:spPr>
              <a:xfrm>
                <a:off x="2160000" y="12240000"/>
                <a:ext cx="1773583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@univbordeaux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50" name="Google Shape;50;p13" descr="/Volumes/espaceSERVICE$/PCVI/_Commun_DirectionCommunication/00 RESSOURCES/PICTOTHEQUE/_Reseaux_Sociaux/RS_Losange_10x10/Pictos_RS_10x10_twitter02_blc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800000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" name="Google Shape;51;p13"/>
            <p:cNvGrpSpPr/>
            <p:nvPr/>
          </p:nvGrpSpPr>
          <p:grpSpPr>
            <a:xfrm>
              <a:off x="4120223" y="12243703"/>
              <a:ext cx="1982667" cy="362712"/>
              <a:chOff x="4120223" y="12240000"/>
              <a:chExt cx="1982667" cy="362712"/>
            </a:xfrm>
          </p:grpSpPr>
          <p:sp>
            <p:nvSpPr>
              <p:cNvPr id="52" name="Google Shape;52;p13"/>
              <p:cNvSpPr txBox="1"/>
              <p:nvPr/>
            </p:nvSpPr>
            <p:spPr>
              <a:xfrm>
                <a:off x="4480224" y="12240000"/>
                <a:ext cx="1622666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univbordeaux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53" name="Google Shape;53;p13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4120223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4" name="Google Shape;54;p13"/>
            <p:cNvGrpSpPr/>
            <p:nvPr/>
          </p:nvGrpSpPr>
          <p:grpSpPr>
            <a:xfrm>
              <a:off x="6184168" y="12243703"/>
              <a:ext cx="2671543" cy="362712"/>
              <a:chOff x="6424439" y="12240000"/>
              <a:chExt cx="2671543" cy="362712"/>
            </a:xfrm>
          </p:grpSpPr>
          <p:sp>
            <p:nvSpPr>
              <p:cNvPr id="55" name="Google Shape;55;p13"/>
              <p:cNvSpPr txBox="1"/>
              <p:nvPr/>
            </p:nvSpPr>
            <p:spPr>
              <a:xfrm>
                <a:off x="6784439" y="12240000"/>
                <a:ext cx="2311543" cy="36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000" tIns="36000" rIns="36000" bIns="360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4"/>
                  <a:buFont typeface="Arial"/>
                  <a:buNone/>
                </a:pPr>
                <a:r>
                  <a:rPr lang="fr-FR" sz="1354" b="0" i="0" u="sng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universitedebordeaux</a:t>
                </a:r>
                <a:endParaRPr sz="1354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56" name="Google Shape;56;p13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6424439" y="12240000"/>
                <a:ext cx="362712" cy="3627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7" name="Google Shape;57;p13"/>
          <p:cNvGrpSpPr/>
          <p:nvPr/>
        </p:nvGrpSpPr>
        <p:grpSpPr>
          <a:xfrm>
            <a:off x="646749" y="9483774"/>
            <a:ext cx="2227376" cy="821039"/>
            <a:chOff x="720000" y="11389462"/>
            <a:chExt cx="2479649" cy="969995"/>
          </a:xfrm>
        </p:grpSpPr>
        <p:sp>
          <p:nvSpPr>
            <p:cNvPr id="58" name="Google Shape;58;p13"/>
            <p:cNvSpPr txBox="1"/>
            <p:nvPr/>
          </p:nvSpPr>
          <p:spPr>
            <a:xfrm>
              <a:off x="1079999" y="11591450"/>
              <a:ext cx="2119650" cy="768007"/>
            </a:xfrm>
            <a:prstGeom prst="rect">
              <a:avLst/>
            </a:prstGeom>
            <a:solidFill>
              <a:srgbClr val="443A31"/>
            </a:solidFill>
            <a:ln>
              <a:noFill/>
            </a:ln>
          </p:spPr>
          <p:txBody>
            <a:bodyPr spcFirstLastPara="1" wrap="square" lIns="180000" tIns="252000" rIns="180000" bIns="1080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62"/>
                <a:buFont typeface="Arial"/>
                <a:buNone/>
              </a:pPr>
              <a:r>
                <a:rPr lang="fr-FR" sz="1862" b="1" i="0" u="sng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u-bordeaux.fr</a:t>
              </a:r>
              <a:endParaRPr sz="1862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3"/>
            <p:cNvSpPr txBox="1"/>
            <p:nvPr/>
          </p:nvSpPr>
          <p:spPr>
            <a:xfrm>
              <a:off x="720000" y="11389462"/>
              <a:ext cx="1459250" cy="39367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72000" tIns="36000" rIns="72000" bIns="360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93"/>
                <a:buFont typeface="Arial"/>
                <a:buNone/>
              </a:pPr>
              <a:r>
                <a:rPr lang="fr-FR" sz="1693" b="1" i="0" u="none" strike="noStrike" cap="none">
                  <a:solidFill>
                    <a:srgbClr val="009DE0"/>
                  </a:solidFill>
                  <a:latin typeface="Arial"/>
                  <a:ea typeface="Arial"/>
                  <a:cs typeface="Arial"/>
                  <a:sym typeface="Arial"/>
                </a:rPr>
                <a:t>En savoir +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13"/>
          <p:cNvSpPr/>
          <p:nvPr/>
        </p:nvSpPr>
        <p:spPr>
          <a:xfrm>
            <a:off x="646749" y="9031963"/>
            <a:ext cx="4008277" cy="26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3"/>
              <a:buFont typeface="Arial"/>
              <a:buNone/>
            </a:pPr>
            <a:r>
              <a:rPr lang="fr-FR" sz="169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Contact : </a:t>
            </a:r>
            <a:r>
              <a:rPr lang="fr-FR" sz="169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prenom.nom@u-bordeaux.fr</a:t>
            </a:r>
            <a:endParaRPr sz="169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 compléments">
  <p:cSld name="diapo complémen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480060" y="512658"/>
            <a:ext cx="8641080" cy="77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9DE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480060" y="512658"/>
            <a:ext cx="8641080" cy="77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9DE0"/>
              </a:buClr>
              <a:buSzPts val="5925"/>
              <a:buFont typeface="Arial"/>
              <a:buNone/>
              <a:defRPr sz="5925" b="0" i="0" u="none" strike="noStrike" cap="none">
                <a:solidFill>
                  <a:srgbClr val="009DE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480060" y="2987041"/>
            <a:ext cx="8641080" cy="2687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47"/>
              <a:buFont typeface="Arial"/>
              <a:buNone/>
              <a:defRPr sz="3047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1"/>
              <a:buFont typeface="Arial"/>
              <a:buNone/>
              <a:defRPr sz="253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295"/>
              <a:buFont typeface="Arial"/>
              <a:buNone/>
              <a:defRPr sz="152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9976" algn="l" rtl="0">
              <a:lnSpc>
                <a:spcPct val="100000"/>
              </a:lnSpc>
              <a:spcBef>
                <a:spcPts val="846"/>
              </a:spcBef>
              <a:spcAft>
                <a:spcPts val="0"/>
              </a:spcAft>
              <a:buClr>
                <a:schemeClr val="dk1"/>
              </a:buClr>
              <a:buSzPts val="1439"/>
              <a:buFont typeface="Noto Sans Symbols"/>
              <a:buChar char="◆"/>
              <a:defRPr sz="16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693"/>
              <a:buFont typeface="Arial"/>
              <a:buNone/>
              <a:defRPr sz="1693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00557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Clr>
                <a:schemeClr val="dk1"/>
              </a:buClr>
              <a:buSzPts val="2708"/>
              <a:buFont typeface="Arial"/>
              <a:buChar char="•"/>
              <a:defRPr sz="270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00557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Clr>
                <a:schemeClr val="dk1"/>
              </a:buClr>
              <a:buSzPts val="2708"/>
              <a:buFont typeface="Arial"/>
              <a:buChar char="•"/>
              <a:defRPr sz="270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00558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Clr>
                <a:schemeClr val="dk1"/>
              </a:buClr>
              <a:buSzPts val="2708"/>
              <a:buFont typeface="Arial"/>
              <a:buChar char="•"/>
              <a:defRPr sz="270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00558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Clr>
                <a:schemeClr val="dk1"/>
              </a:buClr>
              <a:buSzPts val="2708"/>
              <a:buFont typeface="Arial"/>
              <a:buChar char="•"/>
              <a:defRPr sz="270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15333;p98"/>
          <p:cNvPicPr preferRelativeResize="0"/>
          <p:nvPr/>
        </p:nvPicPr>
        <p:blipFill rotWithShape="1">
          <a:blip r:embed="rId3">
            <a:alphaModFix/>
          </a:blip>
          <a:srcRect l="30306" t="29019" b="-11002"/>
          <a:stretch/>
        </p:blipFill>
        <p:spPr>
          <a:xfrm>
            <a:off x="16460" y="3179925"/>
            <a:ext cx="9584737" cy="4677883"/>
          </a:xfrm>
          <a:prstGeom prst="rect">
            <a:avLst/>
          </a:prstGeom>
          <a:solidFill>
            <a:srgbClr val="ECECEC"/>
          </a:solidFill>
          <a:ln w="88900" cap="sq" cmpd="sng">
            <a:noFill/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8" name="Google Shape;68;p1"/>
          <p:cNvSpPr txBox="1">
            <a:spLocks noGrp="1"/>
          </p:cNvSpPr>
          <p:nvPr>
            <p:ph type="body" idx="1"/>
          </p:nvPr>
        </p:nvSpPr>
        <p:spPr>
          <a:xfrm>
            <a:off x="915004" y="1814297"/>
            <a:ext cx="7804110" cy="1447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0" rIns="0" bIns="0" anchor="t" anchorCtr="0">
            <a:spAutoFit/>
          </a:bodyPr>
          <a:lstStyle/>
          <a:p>
            <a:pPr marL="0" lvl="0" indent="0" algn="ctr">
              <a:buSzPts val="3000"/>
            </a:pPr>
            <a:r>
              <a:rPr lang="fr-FR" sz="2000" b="0" dirty="0"/>
              <a:t>Pourquoi et comment mettre en place d’un observatoire des consommations et usages de l’eau dans les campus universitaires ?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endParaRPr dirty="0"/>
          </a:p>
        </p:txBody>
      </p:sp>
      <p:sp>
        <p:nvSpPr>
          <p:cNvPr id="69" name="Google Shape;69;p1"/>
          <p:cNvSpPr txBox="1">
            <a:spLocks noGrp="1"/>
          </p:cNvSpPr>
          <p:nvPr>
            <p:ph type="title"/>
          </p:nvPr>
        </p:nvSpPr>
        <p:spPr>
          <a:xfrm>
            <a:off x="156750" y="139543"/>
            <a:ext cx="9028392" cy="2193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3809"/>
            </a:pPr>
            <a:br>
              <a:rPr lang="fr-FR" sz="3809" b="1" dirty="0"/>
            </a:br>
            <a:r>
              <a:rPr lang="fr-FR" sz="3809" b="1" dirty="0" err="1"/>
              <a:t>Eau’bservatoire</a:t>
            </a:r>
            <a:br>
              <a:rPr lang="fr-FR" sz="3809" b="1" dirty="0"/>
            </a:br>
            <a:r>
              <a:rPr lang="fr-FR" sz="3050" b="1" i="1" dirty="0">
                <a:solidFill>
                  <a:schemeClr val="dk1"/>
                </a:solidFill>
              </a:rPr>
              <a:t>Transitions, usages de l’eau et enjeux de gouvernance en Nouvelle-Aquitaine </a:t>
            </a:r>
            <a:br>
              <a:rPr lang="fr-FR" sz="3050" b="1" i="1" dirty="0">
                <a:solidFill>
                  <a:schemeClr val="dk1"/>
                </a:solidFill>
              </a:rPr>
            </a:br>
            <a:endParaRPr lang="fr-FR" sz="3050" b="1" dirty="0">
              <a:solidFill>
                <a:schemeClr val="dk1"/>
              </a:solidFill>
            </a:endParaRPr>
          </a:p>
        </p:txBody>
      </p:sp>
      <p:sp>
        <p:nvSpPr>
          <p:cNvPr id="74" name="Google Shape;74;p1"/>
          <p:cNvSpPr/>
          <p:nvPr/>
        </p:nvSpPr>
        <p:spPr>
          <a:xfrm>
            <a:off x="-259308" y="6440338"/>
            <a:ext cx="9860508" cy="5172892"/>
          </a:xfrm>
          <a:custGeom>
            <a:avLst/>
            <a:gdLst/>
            <a:ahLst/>
            <a:cxnLst/>
            <a:rect l="l" t="t" r="r" b="b"/>
            <a:pathLst>
              <a:path w="9969757" h="4057146" extrusionOk="0">
                <a:moveTo>
                  <a:pt x="3441" y="6"/>
                </a:moveTo>
                <a:cubicBezTo>
                  <a:pt x="-2752" y="-2200"/>
                  <a:pt x="6645496" y="607919"/>
                  <a:pt x="9966524" y="911875"/>
                </a:cubicBezTo>
                <a:cubicBezTo>
                  <a:pt x="9965496" y="1667426"/>
                  <a:pt x="9968139" y="2045201"/>
                  <a:pt x="9969755" y="3178528"/>
                </a:cubicBezTo>
                <a:cubicBezTo>
                  <a:pt x="9975041" y="3196169"/>
                  <a:pt x="-692" y="4057965"/>
                  <a:pt x="3789" y="4057146"/>
                </a:cubicBezTo>
                <a:cubicBezTo>
                  <a:pt x="-2403" y="2479317"/>
                  <a:pt x="114" y="-1128"/>
                  <a:pt x="3441" y="6"/>
                </a:cubicBezTo>
                <a:close/>
              </a:path>
            </a:pathLst>
          </a:custGeom>
          <a:solidFill>
            <a:srgbClr val="009DE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5"/>
              <a:buFont typeface="Arial"/>
              <a:buNone/>
            </a:pPr>
            <a:endParaRPr sz="2455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/>
          <p:nvPr/>
        </p:nvSpPr>
        <p:spPr>
          <a:xfrm rot="10800000">
            <a:off x="5724176" y="6330425"/>
            <a:ext cx="4511643" cy="4330909"/>
          </a:xfrm>
          <a:custGeom>
            <a:avLst/>
            <a:gdLst/>
            <a:ahLst/>
            <a:cxnLst/>
            <a:rect l="l" t="t" r="r" b="b"/>
            <a:pathLst>
              <a:path w="9966524" h="4057146" extrusionOk="0">
                <a:moveTo>
                  <a:pt x="3441" y="6"/>
                </a:moveTo>
                <a:cubicBezTo>
                  <a:pt x="-2752" y="-2200"/>
                  <a:pt x="6645496" y="607919"/>
                  <a:pt x="9966524" y="911875"/>
                </a:cubicBezTo>
                <a:cubicBezTo>
                  <a:pt x="9965496" y="1667426"/>
                  <a:pt x="9959263" y="2042087"/>
                  <a:pt x="9960879" y="3175414"/>
                </a:cubicBezTo>
                <a:cubicBezTo>
                  <a:pt x="9966165" y="3193055"/>
                  <a:pt x="-692" y="4057965"/>
                  <a:pt x="3789" y="4057146"/>
                </a:cubicBezTo>
                <a:cubicBezTo>
                  <a:pt x="-2403" y="2479317"/>
                  <a:pt x="114" y="-1128"/>
                  <a:pt x="3441" y="6"/>
                </a:cubicBezTo>
                <a:close/>
              </a:path>
            </a:pathLst>
          </a:custGeom>
          <a:solidFill>
            <a:srgbClr val="D1C7A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5"/>
              <a:buFont typeface="Arial"/>
              <a:buNone/>
            </a:pPr>
            <a:endParaRPr sz="2455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370784" y="6914129"/>
            <a:ext cx="1088441" cy="32205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30450" tIns="30450" rIns="30450" bIns="3045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3"/>
              <a:buFont typeface="Arial"/>
              <a:buNone/>
            </a:pPr>
            <a:r>
              <a:rPr lang="fr-FR" sz="1693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Objectif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391705" y="7358650"/>
            <a:ext cx="4917414" cy="1103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925" rIns="0" bIns="0" anchor="t" anchorCtr="0">
            <a:spAutoFit/>
          </a:bodyPr>
          <a:lstStyle/>
          <a:p>
            <a:pPr>
              <a:buSzPts val="1354"/>
            </a:pPr>
            <a:r>
              <a:rPr lang="fr-FR" sz="1354" b="1" dirty="0">
                <a:solidFill>
                  <a:srgbClr val="FFFFFF"/>
                </a:solidFill>
              </a:rPr>
              <a:t>Pour répondre aux enjeux environnementaux et pression croissante sur la ressource en eau le projet vise à mieux comprendre les dynamiques de consommation et les usages de l’eau potable sur les campus universitaires (de Nouvelle-Aquitaine).</a:t>
            </a:r>
          </a:p>
        </p:txBody>
      </p:sp>
      <p:sp>
        <p:nvSpPr>
          <p:cNvPr id="81" name="Google Shape;81;p1"/>
          <p:cNvSpPr/>
          <p:nvPr/>
        </p:nvSpPr>
        <p:spPr>
          <a:xfrm>
            <a:off x="5893346" y="7423026"/>
            <a:ext cx="2187892" cy="2605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93"/>
              <a:buFont typeface="Arial"/>
              <a:buNone/>
            </a:pPr>
            <a:r>
              <a:rPr lang="fr-FR" sz="1693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Porteurs de projet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5893346" y="7757965"/>
            <a:ext cx="3707851" cy="24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925" rIns="0" bIns="0" anchor="t" anchorCtr="0">
            <a:spAutoFit/>
          </a:bodyPr>
          <a:lstStyle/>
          <a:p>
            <a:pPr defTabSz="1219170">
              <a:defRPr/>
            </a:pPr>
            <a:r>
              <a:rPr lang="fr-FR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Sandrine </a:t>
            </a:r>
            <a:r>
              <a:rPr lang="fr-FR" sz="14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Vaucelle</a:t>
            </a:r>
            <a:r>
              <a:rPr lang="fr-FR" b="1" dirty="0"/>
              <a:t> </a:t>
            </a:r>
            <a:r>
              <a:rPr lang="fr-FR" dirty="0"/>
              <a:t>– Enseignante-chercheure en géographie au laboratoire Passages </a:t>
            </a:r>
          </a:p>
          <a:p>
            <a:pPr>
              <a:buSzPts val="1354"/>
            </a:pPr>
            <a:endParaRPr lang="fr-FR"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SzPts val="1354"/>
            </a:pPr>
            <a:r>
              <a:rPr lang="fr-FR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Pablo Salinas-</a:t>
            </a:r>
            <a:r>
              <a:rPr lang="fr-FR" sz="14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Kraljevich</a:t>
            </a:r>
            <a:r>
              <a:rPr lang="fr-FR" b="1" dirty="0"/>
              <a:t> </a:t>
            </a:r>
            <a:r>
              <a:rPr lang="fr-FR" dirty="0"/>
              <a:t>- D</a:t>
            </a:r>
            <a:r>
              <a:rPr lang="fr-F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octeur en Géographie au laboratoire Passages</a:t>
            </a:r>
          </a:p>
          <a:p>
            <a:pPr defTabSz="1219170">
              <a:defRPr/>
            </a:pPr>
            <a:endParaRPr lang="fr-FR" b="1" dirty="0"/>
          </a:p>
          <a:p>
            <a:pPr defTabSz="1219170">
              <a:defRPr/>
            </a:pPr>
            <a:r>
              <a:rPr lang="fr-FR" b="1" dirty="0"/>
              <a:t>Jean-François BONNET, </a:t>
            </a:r>
          </a:p>
          <a:p>
            <a:pPr defTabSz="1219170">
              <a:defRPr/>
            </a:pPr>
            <a:r>
              <a:rPr lang="fr-FR" dirty="0"/>
              <a:t>Enseignant-chercheur au laboratoire I2M</a:t>
            </a:r>
          </a:p>
          <a:p>
            <a:pPr>
              <a:buSzPts val="1354"/>
            </a:pPr>
            <a:endParaRPr lang="fr-F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SzPts val="1354"/>
            </a:pPr>
            <a:endParaRPr lang="fr-F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SzPts val="1354"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"/>
          <p:cNvSpPr txBox="1"/>
          <p:nvPr/>
        </p:nvSpPr>
        <p:spPr>
          <a:xfrm>
            <a:off x="277227" y="9141084"/>
            <a:ext cx="5031891" cy="1728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925" rIns="0" bIns="0" anchor="t" anchorCtr="0">
            <a:spAutoFit/>
          </a:bodyPr>
          <a:lstStyle/>
          <a:p>
            <a:pPr marL="457200" lvl="0" indent="-314579">
              <a:buClr>
                <a:srgbClr val="FFFFFF"/>
              </a:buClr>
              <a:buSzPts val="1354"/>
              <a:buFont typeface="Arial" panose="020B0604020202020204" pitchFamily="34" charset="0"/>
              <a:buChar char="•"/>
            </a:pPr>
            <a:r>
              <a:rPr lang="fr-FR" sz="1354" b="1" dirty="0">
                <a:solidFill>
                  <a:srgbClr val="FFFFFF"/>
                </a:solidFill>
              </a:rPr>
              <a:t>Quelles sont  les dynamiques de consommation et usages de l’eau ? (combien, qui)</a:t>
            </a:r>
          </a:p>
          <a:p>
            <a:pPr marL="457200" lvl="0" indent="-314579">
              <a:buClr>
                <a:srgbClr val="FFFFFF"/>
              </a:buClr>
              <a:buSzPts val="1354"/>
              <a:buFont typeface="Arial" panose="020B0604020202020204" pitchFamily="34" charset="0"/>
              <a:buChar char="•"/>
            </a:pPr>
            <a:endParaRPr lang="fr-FR" sz="1354" b="1" dirty="0">
              <a:solidFill>
                <a:srgbClr val="FFFFFF"/>
              </a:solidFill>
            </a:endParaRPr>
          </a:p>
          <a:p>
            <a:pPr marL="457200" indent="-314579">
              <a:buClr>
                <a:srgbClr val="FFFFFF"/>
              </a:buClr>
              <a:buSzPts val="1354"/>
              <a:buFont typeface="Arial" panose="020B0604020202020204" pitchFamily="34" charset="0"/>
              <a:buChar char="•"/>
            </a:pPr>
            <a:r>
              <a:rPr lang="fr-FR" sz="1354" b="1" dirty="0">
                <a:solidFill>
                  <a:srgbClr val="FFFFFF"/>
                </a:solidFill>
              </a:rPr>
              <a:t>Quels sont leviers d’optimisation et réduction des impacts ? (quoi, comment)</a:t>
            </a:r>
          </a:p>
          <a:p>
            <a:pPr marL="457200" indent="-314579">
              <a:buClr>
                <a:srgbClr val="FFFFFF"/>
              </a:buClr>
              <a:buSzPts val="1354"/>
              <a:buFont typeface="Arial" panose="020B0604020202020204" pitchFamily="34" charset="0"/>
              <a:buChar char="•"/>
            </a:pPr>
            <a:endParaRPr lang="fr-FR" sz="1354" b="1" dirty="0">
              <a:solidFill>
                <a:srgbClr val="FFFFFF"/>
              </a:solidFill>
            </a:endParaRPr>
          </a:p>
          <a:p>
            <a:pPr marL="457200" indent="-314579">
              <a:buClr>
                <a:srgbClr val="FFFFFF"/>
              </a:buClr>
              <a:buSzPts val="1354"/>
              <a:buFont typeface="Arial" panose="020B0604020202020204" pitchFamily="34" charset="0"/>
              <a:buChar char="•"/>
            </a:pPr>
            <a:r>
              <a:rPr lang="fr-FR" sz="1354" b="1" dirty="0">
                <a:solidFill>
                  <a:srgbClr val="FFFFFF"/>
                </a:solidFill>
              </a:rPr>
              <a:t>Quelles sont stratégies de gouvernance et d’engagement des acteurs ? (avec qui, quand)</a:t>
            </a:r>
          </a:p>
        </p:txBody>
      </p:sp>
      <p:sp>
        <p:nvSpPr>
          <p:cNvPr id="84" name="Google Shape;84;p1"/>
          <p:cNvSpPr txBox="1"/>
          <p:nvPr/>
        </p:nvSpPr>
        <p:spPr>
          <a:xfrm>
            <a:off x="381370" y="8704769"/>
            <a:ext cx="4710604" cy="32201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0925" tIns="30450" rIns="60925" bIns="30450" anchor="ctr" anchorCtr="0">
            <a:spAutoFit/>
          </a:bodyPr>
          <a:lstStyle/>
          <a:p>
            <a:pPr>
              <a:buSzPts val="1693"/>
            </a:pPr>
            <a:r>
              <a:rPr lang="fr-FR" sz="1693" b="1" i="0" u="none" strike="noStrike" cap="none" dirty="0">
                <a:solidFill>
                  <a:srgbClr val="009DE0"/>
                </a:solidFill>
                <a:latin typeface="Arial"/>
                <a:ea typeface="Arial"/>
                <a:cs typeface="Arial"/>
                <a:sym typeface="Arial"/>
              </a:rPr>
              <a:t>3 questions de recherche principales </a:t>
            </a: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062" y="11547605"/>
            <a:ext cx="2858546" cy="1048672"/>
          </a:xfrm>
          <a:prstGeom prst="rect">
            <a:avLst/>
          </a:prstGeom>
        </p:spPr>
      </p:pic>
      <p:pic>
        <p:nvPicPr>
          <p:cNvPr id="24" name="Google Shape;15214;p9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7128" y="11779052"/>
            <a:ext cx="2100813" cy="734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5216;p9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08729" y="11749559"/>
            <a:ext cx="1883960" cy="65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89B3C1-CC7E-4429-B0B5-381A546DD0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810" y="11502108"/>
            <a:ext cx="1213054" cy="121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7204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couleurs UBX charte2021">
      <a:dk1>
        <a:srgbClr val="443A31"/>
      </a:dk1>
      <a:lt1>
        <a:srgbClr val="FFFFFF"/>
      </a:lt1>
      <a:dk2>
        <a:srgbClr val="009DE0"/>
      </a:dk2>
      <a:lt2>
        <a:srgbClr val="CFC3B7"/>
      </a:lt2>
      <a:accent1>
        <a:srgbClr val="A58C78"/>
      </a:accent1>
      <a:accent2>
        <a:srgbClr val="EF7D00"/>
      </a:accent2>
      <a:accent3>
        <a:srgbClr val="E7343F"/>
      </a:accent3>
      <a:accent4>
        <a:srgbClr val="B9348B"/>
      </a:accent4>
      <a:accent5>
        <a:srgbClr val="00ACA9"/>
      </a:accent5>
      <a:accent6>
        <a:srgbClr val="76B82A"/>
      </a:accent6>
      <a:hlink>
        <a:srgbClr val="3B1C13"/>
      </a:hlink>
      <a:folHlink>
        <a:srgbClr val="009DE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</TotalTime>
  <Words>153</Words>
  <Application>Microsoft Office PowerPoint</Application>
  <PresentationFormat>A3 (297 x 420 mm)</PresentationFormat>
  <Paragraphs>19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Noto Sans Symbols</vt:lpstr>
      <vt:lpstr>1_Thème Office</vt:lpstr>
      <vt:lpstr> Eau’bservatoire Transitions, usages de l’eau et enjeux de gouvernance en Nouvelle-Aquitaine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en ville  : Passeurs d’arbres</dc:title>
  <dc:creator>Alexandre Fruchet</dc:creator>
  <cp:lastModifiedBy>sylvain elineau</cp:lastModifiedBy>
  <cp:revision>34</cp:revision>
  <dcterms:created xsi:type="dcterms:W3CDTF">2022-03-17T08:26:03Z</dcterms:created>
  <dcterms:modified xsi:type="dcterms:W3CDTF">2025-10-06T15:21:01Z</dcterms:modified>
</cp:coreProperties>
</file>